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82" r:id="rId2"/>
    <p:sldId id="326" r:id="rId3"/>
    <p:sldId id="382" r:id="rId4"/>
    <p:sldId id="383" r:id="rId5"/>
    <p:sldId id="384" r:id="rId6"/>
    <p:sldId id="386" r:id="rId7"/>
    <p:sldId id="390" r:id="rId8"/>
    <p:sldId id="354" r:id="rId9"/>
    <p:sldId id="391" r:id="rId10"/>
    <p:sldId id="301" r:id="rId11"/>
    <p:sldId id="303" r:id="rId12"/>
    <p:sldId id="392" r:id="rId13"/>
    <p:sldId id="352" r:id="rId14"/>
    <p:sldId id="394" r:id="rId15"/>
    <p:sldId id="289" r:id="rId16"/>
    <p:sldId id="290" r:id="rId17"/>
    <p:sldId id="295" r:id="rId18"/>
    <p:sldId id="296" r:id="rId19"/>
    <p:sldId id="322" r:id="rId20"/>
    <p:sldId id="366" r:id="rId21"/>
    <p:sldId id="367" r:id="rId22"/>
    <p:sldId id="368" r:id="rId23"/>
    <p:sldId id="369" r:id="rId24"/>
    <p:sldId id="370" r:id="rId25"/>
    <p:sldId id="305" r:id="rId26"/>
    <p:sldId id="307" r:id="rId27"/>
    <p:sldId id="308" r:id="rId28"/>
    <p:sldId id="309" r:id="rId29"/>
    <p:sldId id="310" r:id="rId30"/>
    <p:sldId id="31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4192" autoAdjust="0"/>
  </p:normalViewPr>
  <p:slideViewPr>
    <p:cSldViewPr snapToGrid="0">
      <p:cViewPr varScale="1">
        <p:scale>
          <a:sx n="100" d="100"/>
          <a:sy n="100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9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1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5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4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6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04984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8E1EA8D-5293-51BC-E88D-CAFE031DECED}"/>
              </a:ext>
            </a:extLst>
          </p:cNvPr>
          <p:cNvSpPr txBox="1"/>
          <p:nvPr/>
        </p:nvSpPr>
        <p:spPr>
          <a:xfrm>
            <a:off x="93054" y="1866402"/>
            <a:ext cx="4520756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데이터는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표준화하여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사용함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가장 먼저 전체 상관관계표를 이용하여 종속변수인 감성 점수와 연관성이 있거나 혹은 다중 공선성을 갖는 변수들을 제거하고자 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산출에 사용되는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채팅 비율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‘, 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부정 채팅 비율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등이 당연하게 높은 상관을 보이고 있었으며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변수들을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높은 상관관계를 갖는 경우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(0.9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이상 혹은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-0.9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변수를 하나씩 제거하였음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반복한 뒤 최종적으로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선택되었음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B9E85-C983-7FE9-513E-25DF7BA54471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0233FD6-26F8-3531-3620-70B6017A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19" y="833569"/>
            <a:ext cx="6964909" cy="59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1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3BA64D-2F05-7D5D-704E-2080DB76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98" y="900481"/>
            <a:ext cx="6593136" cy="580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37586BB-D83C-B889-8580-B2CA09B4AEF3}"/>
              </a:ext>
            </a:extLst>
          </p:cNvPr>
          <p:cNvSpPr txBox="1"/>
          <p:nvPr/>
        </p:nvSpPr>
        <p:spPr>
          <a:xfrm>
            <a:off x="245454" y="2065492"/>
            <a:ext cx="380401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최종적으로 선정됨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3233921-4830-500E-03CB-9B536157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11703"/>
              </p:ext>
            </p:extLst>
          </p:nvPr>
        </p:nvGraphicFramePr>
        <p:xfrm>
          <a:off x="241430" y="2693262"/>
          <a:ext cx="513836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92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170952978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13657981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Sub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Video_View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시청자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Like_Number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채팅 유저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Chat_Num_per</a:t>
                      </a:r>
                      <a:r>
                        <a:rPr lang="en-US" altLang="ko-KR" sz="1050" dirty="0"/>
                        <a:t>_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유저당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94FB2D-A6EE-C880-8289-4EB7C3FDD6FF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</p:spTree>
    <p:extLst>
      <p:ext uri="{BB962C8B-B14F-4D97-AF65-F5344CB8AC3E}">
        <p14:creationId xmlns:p14="http://schemas.microsoft.com/office/powerpoint/2010/main" val="1504588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76871"/>
              </p:ext>
            </p:extLst>
          </p:nvPr>
        </p:nvGraphicFramePr>
        <p:xfrm>
          <a:off x="1379364" y="2290496"/>
          <a:ext cx="9090805" cy="8410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18161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1818161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  <a:gridCol w="1818161">
                  <a:extLst>
                    <a:ext uri="{9D8B030D-6E8A-4147-A177-3AD203B41FA5}">
                      <a16:colId xmlns:a16="http://schemas.microsoft.com/office/drawing/2014/main" val="597291442"/>
                    </a:ext>
                  </a:extLst>
                </a:gridCol>
                <a:gridCol w="1818161">
                  <a:extLst>
                    <a:ext uri="{9D8B030D-6E8A-4147-A177-3AD203B41FA5}">
                      <a16:colId xmlns:a16="http://schemas.microsoft.com/office/drawing/2014/main" val="1825063581"/>
                    </a:ext>
                  </a:extLst>
                </a:gridCol>
                <a:gridCol w="1818161">
                  <a:extLst>
                    <a:ext uri="{9D8B030D-6E8A-4147-A177-3AD203B41FA5}">
                      <a16:colId xmlns:a16="http://schemas.microsoft.com/office/drawing/2014/main" val="110094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다중 회귀분석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SVM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 회귀모델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회귀나무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앙상블기법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(</a:t>
                      </a:r>
                      <a:r>
                        <a:rPr lang="en-US" altLang="ko-K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XGBoost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)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401407138"/>
                  </a:ext>
                </a:extLst>
              </a:tr>
              <a:tr h="282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0.400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0.498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0.759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0.812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0.607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64620" y="1350462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srgbClr val="003586"/>
                </a:solidFill>
                <a:latin typeface="+mn-ea"/>
              </a:rPr>
              <a:t>회귀 알고리즘을 통한 예측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2A738-25BA-19A0-ECD9-30DD55E0C82C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DC10013-E7BF-29CC-0993-DA1CF4BA18DC}"/>
              </a:ext>
            </a:extLst>
          </p:cNvPr>
          <p:cNvSpPr txBox="1"/>
          <p:nvPr/>
        </p:nvSpPr>
        <p:spPr>
          <a:xfrm>
            <a:off x="908417" y="3651065"/>
            <a:ext cx="11213121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몇 가지 알고리즘을 통해 평균 감성점수를 예측하는 모델을 생성함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여기서 </a:t>
            </a:r>
            <a:r>
              <a:rPr lang="ko-KR" altLang="en-US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독립변수는 앞서 선발된 </a:t>
            </a:r>
            <a:r>
              <a:rPr lang="en-US" altLang="ko-KR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12</a:t>
            </a:r>
            <a:r>
              <a:rPr lang="ko-KR" altLang="en-US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개의 변수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이며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종속 변수는 </a:t>
            </a:r>
            <a:r>
              <a:rPr lang="en-US" altLang="ko-KR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를 통해 산출한 평균 감성 점수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사용했던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 중 가장 성능이 좋지 못했던 것은 다중 회귀분석을 사용한 모델임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앙상블 기법은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 Square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값과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RMSE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모두에서 가장 뛰어난 성능을 보임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본 연구에서는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모델을 이용하여 종속 변수에 영향을 주는 변수 중요도를 파악함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33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477688"/>
              </p:ext>
            </p:extLst>
          </p:nvPr>
        </p:nvGraphicFramePr>
        <p:xfrm>
          <a:off x="532544" y="2065078"/>
          <a:ext cx="5069292" cy="838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앙상블기법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(</a:t>
                      </a:r>
                      <a:r>
                        <a:rPr lang="en-US" altLang="ko-K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XGBoost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 ExtraBold" panose="020B0600000101010101"/>
                        </a:rPr>
                        <a:t>)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08206053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0.759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0.607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52A738-25BA-19A0-ECD9-30DD55E0C82C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2EF4BF-CCCF-1BEA-67AF-FAE1C22F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759" y="1162417"/>
            <a:ext cx="6225379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7D733-BAF9-C576-54F3-8719AC3B7067}"/>
              </a:ext>
            </a:extLst>
          </p:cNvPr>
          <p:cNvSpPr txBox="1"/>
          <p:nvPr/>
        </p:nvSpPr>
        <p:spPr>
          <a:xfrm>
            <a:off x="464620" y="1350462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srgbClr val="003586"/>
                </a:solidFill>
                <a:latin typeface="+mn-ea"/>
              </a:rPr>
              <a:t>회귀 알고리즘을 통한 예측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31575E8-747D-FA49-2479-7A3E0A0D91E1}"/>
              </a:ext>
            </a:extLst>
          </p:cNvPr>
          <p:cNvSpPr txBox="1"/>
          <p:nvPr/>
        </p:nvSpPr>
        <p:spPr>
          <a:xfrm>
            <a:off x="464620" y="3043636"/>
            <a:ext cx="4761342" cy="281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통해 살펴본 결과 종속 변수인 평균 감성 점수에 가장 큰 영향을 주는 변수는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구독자 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시청자 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‘, 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 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‘, 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내 질문 비율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주요한 영향을 주는 것으로 산출 되었음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이벤트성 채팅의 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및 비율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‘, ‘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채팅의 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등의 변수는 상대적으로 앞선 변수에 비해 중요도가 떨어지는 것으로 나타나고 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92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45129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70227"/>
              </p:ext>
            </p:extLst>
          </p:nvPr>
        </p:nvGraphicFramePr>
        <p:xfrm>
          <a:off x="546551" y="1480929"/>
          <a:ext cx="1109890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78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0.617402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91503C-BEEB-E983-380B-CE014F052601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41726-7FF2-4C14-8A58-DB541312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B3EEAF57-EF9C-2E56-B6E4-D9C85CB03BAB}"/>
              </a:ext>
            </a:extLst>
          </p:cNvPr>
          <p:cNvSpPr/>
          <p:nvPr/>
        </p:nvSpPr>
        <p:spPr>
          <a:xfrm>
            <a:off x="969744" y="200033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Coherence Score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7D1777-C59C-670B-0E9C-632ACC139822}"/>
              </a:ext>
            </a:extLst>
          </p:cNvPr>
          <p:cNvSpPr txBox="1"/>
          <p:nvPr/>
        </p:nvSpPr>
        <p:spPr>
          <a:xfrm>
            <a:off x="74004" y="5493570"/>
            <a:ext cx="12186774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꺾이는 지점에서 토픽의 수와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Hyper parameter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선택함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Min_CF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= 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그래프에서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Coherences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가장 높았음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최적의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토픽수는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8~13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사이로 추정됨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8C24212B-CC44-41FC-9CF8-379EB5A68C3C}"/>
              </a:ext>
            </a:extLst>
          </p:cNvPr>
          <p:cNvSpPr/>
          <p:nvPr/>
        </p:nvSpPr>
        <p:spPr>
          <a:xfrm>
            <a:off x="3218799" y="200033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1C69DD2F-2F04-4220-A92B-E27304ED9EC6}"/>
              </a:ext>
            </a:extLst>
          </p:cNvPr>
          <p:cNvSpPr/>
          <p:nvPr/>
        </p:nvSpPr>
        <p:spPr>
          <a:xfrm>
            <a:off x="5456344" y="1983525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0BF1FD5A-3BCC-4B6B-B018-6ABF365DF148}"/>
              </a:ext>
            </a:extLst>
          </p:cNvPr>
          <p:cNvSpPr/>
          <p:nvPr/>
        </p:nvSpPr>
        <p:spPr>
          <a:xfrm>
            <a:off x="7693889" y="201938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ED7F584-758A-4C60-9FF1-9A6797737F76}"/>
              </a:ext>
            </a:extLst>
          </p:cNvPr>
          <p:cNvSpPr/>
          <p:nvPr/>
        </p:nvSpPr>
        <p:spPr>
          <a:xfrm>
            <a:off x="9970652" y="180999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F848-B419-BBA1-4DAB-BAF34D9223CE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3586"/>
                </a:solidFill>
              </a:rPr>
              <a:t>g-DMR</a:t>
            </a:r>
            <a:r>
              <a:rPr lang="ko-KR" altLang="en-US" dirty="0">
                <a:solidFill>
                  <a:srgbClr val="003586"/>
                </a:solidFill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0289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4491470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6344614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K = 9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Remove Top Word = 20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Min_df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10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Min_cf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20 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0.6174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다음에 해당하는 메타데이터를 정규화 하여 진행 함</a:t>
                      </a:r>
                      <a:endParaRPr lang="en-US" altLang="ko-KR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시청자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유저당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+mj-lt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1. 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여름여행지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안되다 결제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아쿠아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워터파크 필드 써다 놀다 가요 번호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2.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놀이동산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에버랜드 월드 롯데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이월드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경주월드 랜드 연간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3.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통신요금제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유심 개통 모바일 요금제 방송 없다 받다 데이터 가입 쓰다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4.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파크 비발디 스키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휘닉스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타다 가능하다 놀다 이다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루지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5.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축하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진짜 축하 드리다 여행 없다 많다 체험 먹다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대구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6.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및 문의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가능하다 추가 날짜 어떻다 이다 없다 가요 하나요 객실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7.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기대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가보다 여행 보이다 놀다 정말 방송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구성 할인 멋지다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8.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호텔 및 객실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호텔 보이다 진짜 분위기 정말 멋지다 구성 가보다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9.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스파 이다 놀다 좋아하다 번호 가보다 갈다 이번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50" b="0" i="0" u="none" strike="noStrike" kern="1200" cap="none" dirty="0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문서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동영상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700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 채팅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547,918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 단어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2,635,083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후 단어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1,409,452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g-DMR 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단어의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848,715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중복단어 제거 후 단어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29,944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Hyper Parameter 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기준 충족하는 단어 수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= 3,427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CD4286-EE63-E467-1506-F004CBF697D1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515242" y="1396718"/>
            <a:ext cx="6531286" cy="5419643"/>
            <a:chOff x="598370" y="605080"/>
            <a:chExt cx="7107623" cy="66781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2295546"/>
              <a:chOff x="606805" y="329996"/>
              <a:chExt cx="7081027" cy="22955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19AF199-B355-4D54-9E74-C27B8DF9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262" y="642473"/>
                <a:ext cx="2440352" cy="198306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7763695-0310-484A-A544-5C5E0D8E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480" y="640385"/>
                <a:ext cx="2404985" cy="198306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08A7478-5BCB-4D53-ABB6-5872D7D17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379" y="622743"/>
                <a:ext cx="2404985" cy="198306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60959" cy="2332253"/>
              <a:chOff x="590237" y="2543351"/>
              <a:chExt cx="7060959" cy="233225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73A0F2-9DAE-438F-9F20-315B8347A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138" y="2875109"/>
                <a:ext cx="2369618" cy="198306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7FFF422-505F-4247-B240-BED40A02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107" y="2878130"/>
                <a:ext cx="2334252" cy="199747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4791602-A7A7-4BAC-8083-345F79696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1577" y="2877672"/>
                <a:ext cx="2369619" cy="199747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98370" y="5019141"/>
              <a:ext cx="7043592" cy="2264104"/>
              <a:chOff x="598370" y="5019141"/>
              <a:chExt cx="7043592" cy="22641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4B11E0F-F3D1-48E4-94F8-52A6491C6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91" y="5300176"/>
                <a:ext cx="2369618" cy="198306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8DA5E2D-70AA-44F2-B097-FB0F2D48F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9279" y="5278881"/>
                <a:ext cx="2404986" cy="20022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5F7FD2-E46B-4BE0-B2A2-82006B478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344" y="5298087"/>
                <a:ext cx="2369618" cy="198306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202677" y="1543832"/>
            <a:ext cx="4968095" cy="526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전체적인 관점에서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여름여행지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호텔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객실 관련된 토픽</a:t>
            </a:r>
            <a:r>
              <a:rPr lang="ko-KR" altLang="en-US" sz="1400" dirty="0">
                <a:ea typeface="나눔스퀘어 ExtraBold" panose="020B0600000101010101" pitchFamily="50" charset="-127"/>
              </a:rPr>
              <a:t>은 </a:t>
            </a:r>
            <a:r>
              <a:rPr lang="ko-KR" altLang="en-US" sz="14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상대적으로 적게 등장함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축하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문의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기대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 관련된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겨울여행지와 가족 관련한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들은 기본적으로 </a:t>
            </a:r>
            <a:r>
              <a:rPr lang="ko-KR" altLang="en-US" sz="14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채팅 숫자가 늘어나면 증가하는 경향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보였으며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ko-KR" altLang="en-US" sz="14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감성점수가 증가할 수록 많이 나타나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가족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ko-KR" altLang="en-US" sz="14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감성점수와 크게 상관이 없는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5446D-FA74-4DB0-08E3-1783DE4956E7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88733" y="1222265"/>
            <a:ext cx="11903267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사용될 동영상 선정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비중을 차지하는 것을 방지하기 위해 채널당 동영상 수를 최대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  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동영상의 개수가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이상인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개일 경우 데이터를 모두 삭제함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</a:t>
            </a:r>
            <a:r>
              <a:rPr lang="en-US" altLang="ko-KR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개의 동영상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(184,697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명의 유저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/547,918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개의 채팅 데이터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분석 대상으로 확정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Google Shape;330;p27">
            <a:extLst>
              <a:ext uri="{FF2B5EF4-FFF2-40B4-BE49-F238E27FC236}">
                <a16:creationId xmlns:a16="http://schemas.microsoft.com/office/drawing/2014/main" id="{5135C746-DAF0-09CB-9FB2-1006E12A0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0326862"/>
              </p:ext>
            </p:extLst>
          </p:nvPr>
        </p:nvGraphicFramePr>
        <p:xfrm>
          <a:off x="1498743" y="3310256"/>
          <a:ext cx="8215933" cy="188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73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전처리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방법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단어를 정규화 함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멋지다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단위 중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 사용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나머지 데이터는 제거함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멋지다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581EF46-32D3-3E42-D870-8EF8BB42496D}"/>
              </a:ext>
            </a:extLst>
          </p:cNvPr>
          <p:cNvSpPr txBox="1"/>
          <p:nvPr/>
        </p:nvSpPr>
        <p:spPr>
          <a:xfrm>
            <a:off x="3632592" y="3001214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 데이터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F6B3DC9-F281-F3AE-82F5-84AF3417A407}"/>
              </a:ext>
            </a:extLst>
          </p:cNvPr>
          <p:cNvSpPr txBox="1"/>
          <p:nvPr/>
        </p:nvSpPr>
        <p:spPr>
          <a:xfrm>
            <a:off x="547932" y="5234710"/>
            <a:ext cx="11903267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6&gt;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 같은 방식으로 최종적으로 채팅 데이터를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이렇게 추출된 채팅 데이터 중 길이가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데이터는 삭제함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</a:t>
            </a:r>
            <a:r>
              <a:rPr lang="en-US" altLang="ko-KR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2,635,083</a:t>
            </a:r>
            <a:r>
              <a:rPr lang="ko-KR" altLang="en-US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개의 단어를 수집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하여 </a:t>
            </a:r>
            <a:r>
              <a:rPr lang="en-US" altLang="ko-KR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1,225,631</a:t>
            </a:r>
            <a:r>
              <a:rPr lang="ko-KR" altLang="en-US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개를 </a:t>
            </a:r>
            <a:r>
              <a:rPr lang="ko-KR" altLang="en-US" sz="1500" b="1" i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단계에서 제거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848,715</a:t>
            </a:r>
            <a:r>
              <a:rPr lang="ko-KR" altLang="en-US" sz="1500" b="1" i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개의 단어를 최종분석에 사용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250174"/>
            <a:ext cx="12082661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여름여행지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거의 등장하지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수영장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워터파크와 같은 여행지는 보통의 경우 숙박이 동반되지 않고 가격도 상대적으로 저렴하기 때문인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스키장과 같은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숙박이 동반되는 경우가 많고 가격 또한 훨씬 비싼 경우가 많아 상대적으로 많이 등장하는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겨울여행지와 관련된 토픽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은 채팅 수가 많고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감성 점수가 많을 수록 많이 나타나는 양상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보였음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0FFF0C-08C2-49F0-9BC6-FFCF76941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8" y="1664985"/>
            <a:ext cx="4178804" cy="312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698A63-5D37-494B-BCF7-AE8524C61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39" y="1640904"/>
            <a:ext cx="4057681" cy="3126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1521676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여름여행지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6096000" y="134431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64A7FA-84B6-42CD-A95D-56CD955F7EDF}"/>
              </a:ext>
            </a:extLst>
          </p:cNvPr>
          <p:cNvCxnSpPr/>
          <p:nvPr/>
        </p:nvCxnSpPr>
        <p:spPr>
          <a:xfrm flipV="1">
            <a:off x="7629236" y="2156281"/>
            <a:ext cx="1265074" cy="332475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8242EB-D258-93A2-5870-0CB3A7F9991A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63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109339" y="4657109"/>
            <a:ext cx="12082661" cy="21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먼저 </a:t>
            </a:r>
            <a:r>
              <a:rPr lang="ko-KR" altLang="en-US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호텔</a:t>
            </a:r>
            <a:r>
              <a:rPr lang="en-US" altLang="ko-KR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객실 관련된 토픽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상대적으로 많이 등장하지 않음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특성상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호텔 및 객실의 정보를 체험의 형식을 통해 효과적으로 제공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할 수 있기 때문으로 보임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호텔 및 객실에 관련된 문의보다는 해당 정보에 의해 발생하는 감탄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기대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긍정 관련된 토픽이 훨씬 많이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등장하는 것으로 보임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3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문의와 관련된 토픽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오히려 </a:t>
            </a:r>
            <a:r>
              <a:rPr lang="ko-KR" altLang="en-US" sz="13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채팅이 적고 감성점수가 중간 수준에서 많이 나타나는 양상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보임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ko-KR" altLang="en-US" sz="13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채팅이 많고</a:t>
            </a:r>
            <a:r>
              <a:rPr lang="en-US" altLang="ko-KR" sz="13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3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감성점수가 극단에 있는 경우에는 이러한 문의가 감소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하는 것으로 나타남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따라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높은 경우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해당 </a:t>
            </a:r>
            <a:r>
              <a:rPr lang="ko-KR" altLang="en-US" sz="13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상품을 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대리만족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의 수단으로 사용한 것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보이며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 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낮은 경우</a:t>
            </a:r>
            <a:r>
              <a:rPr lang="en-US" altLang="ko-KR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3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해당 상품에 대한 문의사항은 많지만 예약까지는 하지 않는 것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생각됨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6228718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415475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및 객실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0F10D9-7CED-4BFD-B385-8BFB9E78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8" y="1759002"/>
            <a:ext cx="3651683" cy="2834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EEEEED-CB62-4FE1-ACE7-53394BB6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2" y="1787579"/>
            <a:ext cx="3733326" cy="286176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B346AA-AEF3-4725-90DE-F10AFD4309C0}"/>
              </a:ext>
            </a:extLst>
          </p:cNvPr>
          <p:cNvCxnSpPr>
            <a:cxnSpLocks/>
          </p:cNvCxnSpPr>
          <p:nvPr/>
        </p:nvCxnSpPr>
        <p:spPr>
          <a:xfrm flipV="1">
            <a:off x="5753100" y="2156282"/>
            <a:ext cx="3141210" cy="223474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376F89-78FD-4EE7-94F5-411B85A586F1}"/>
              </a:ext>
            </a:extLst>
          </p:cNvPr>
          <p:cNvCxnSpPr>
            <a:cxnSpLocks/>
          </p:cNvCxnSpPr>
          <p:nvPr/>
        </p:nvCxnSpPr>
        <p:spPr>
          <a:xfrm flipH="1" flipV="1">
            <a:off x="9162473" y="4248727"/>
            <a:ext cx="2867283" cy="59112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085E2C-C36D-2B29-6828-05A7DE113BF4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4374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F57337-533B-4AB8-AE8B-30B27742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1" y="1614018"/>
            <a:ext cx="2107522" cy="1643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807-2817-484E-BB9B-E72FD5507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84" y="1605535"/>
            <a:ext cx="2107522" cy="1643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27E8C7-CFA5-4C3B-AD61-8D293C556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3" y="1579964"/>
            <a:ext cx="2107522" cy="16435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F0346A-181A-4A6C-865A-7926A3FB0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3386415"/>
            <a:ext cx="2076067" cy="16435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44B65D-744D-4C09-B0DC-63072524E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21" y="3386415"/>
            <a:ext cx="2044611" cy="16435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C26A9E-6A65-4AE8-BF05-697C3DB5B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29" y="3393202"/>
            <a:ext cx="2076067" cy="164355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E802254-685A-4F1D-A96C-E694D5CAA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2" y="5212129"/>
            <a:ext cx="2076067" cy="164355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7B4C7CA-725D-4437-8904-F1F86D4E8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2" y="5214447"/>
            <a:ext cx="2076067" cy="16435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4046537-D581-423B-AB79-A6530DA61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5" y="5214975"/>
            <a:ext cx="2076067" cy="16435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469062" y="1396718"/>
            <a:ext cx="6577466" cy="3859217"/>
            <a:chOff x="548115" y="605080"/>
            <a:chExt cx="7157878" cy="47553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48115" y="5019142"/>
              <a:ext cx="7019043" cy="341323"/>
              <a:chOff x="548115" y="5019142"/>
              <a:chExt cx="7019043" cy="34132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48115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095975" y="2239735"/>
            <a:ext cx="5096025" cy="3443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전체적인 관점에서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등장의 양상 자체는 크게 변화가 없음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여름여행지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호텔 및 객실 관련된 토픽</a:t>
            </a:r>
            <a:r>
              <a:rPr lang="ko-KR" altLang="en-US" sz="1400" dirty="0">
                <a:ea typeface="나눔스퀘어 ExtraBold" panose="020B0600000101010101" pitchFamily="50" charset="-127"/>
              </a:rPr>
              <a:t>은 </a:t>
            </a:r>
            <a:r>
              <a:rPr lang="ko-KR" altLang="en-US" sz="14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상대적으로 적게 등장함</a:t>
            </a:r>
            <a:endParaRPr lang="en-US" altLang="ko-KR" sz="1400" dirty="0">
              <a:solidFill>
                <a:srgbClr val="204E94"/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또한 마찬가지로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축하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문의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기대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 관련된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76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C31E37C-CF8E-41A4-A87A-EBA9E249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1" y="1736840"/>
            <a:ext cx="3873247" cy="30663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144081"/>
            <a:ext cx="12082661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기대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살펴보면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유저당 채팅 수가 적은 경우에 더 많이 나타나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양상을 보였음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유저의 채팅 숫자가 많아지면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단순 호응이나 감탄사 등을 보이는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주제에 대해 많은 채팅을 하는 것으로 파악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겨울여행지 관련된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채팅에 참여하는 유저가 많아질 수록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수가 많을 수록 더 자주 나타나는 것으로 관찰됨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유저의 채팅 숫자가 증가할수록 해당 동영상의 특정 주제에 대한 채팅이 많아지는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파악됨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187321" y="141289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및 기대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ECD14-91FA-462B-A106-E2E6E634EA5E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319824-4C25-4D23-A66A-9717FE16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1" y="1684740"/>
            <a:ext cx="3960296" cy="31352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F4F2D1-43EF-4999-96E3-ED38BFA1C84A}"/>
              </a:ext>
            </a:extLst>
          </p:cNvPr>
          <p:cNvSpPr txBox="1"/>
          <p:nvPr/>
        </p:nvSpPr>
        <p:spPr>
          <a:xfrm>
            <a:off x="5671115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3EED8-5D68-6FC8-6D19-033EEEB735FA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6508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93054" y="5336280"/>
            <a:ext cx="1218467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문의 관련 토픽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유저당 채팅 숫자가 적을 수록 많이 나타나는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유저의 채팅이 많은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구매의 의도로 사용하는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대리만족의 의도로 사용하기 때문인 것으로 생각됨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채팅 유저수가 많으며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채팅의 수가 많은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경우에는 그 자체를 하나의 즐길 거리로 소비하는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4048935" y="148837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E6F5-ABCF-4A15-B43B-C58014520F74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B4E727-2FA5-4D5C-B63A-DD2E27BCF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37" y="1796147"/>
            <a:ext cx="4040450" cy="3198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4E287-AE47-001B-7699-A97D4E7BFACA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g-DMR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토픽모델링결과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89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E0E284-203D-6E96-D61B-CDF8C098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64584"/>
              </p:ext>
            </p:extLst>
          </p:nvPr>
        </p:nvGraphicFramePr>
        <p:xfrm>
          <a:off x="218271" y="2241405"/>
          <a:ext cx="11811488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81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845740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724717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547,918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457,954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33,831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23,485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32,634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184,697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299,474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17,633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213,955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7" name="TextBox 12">
            <a:extLst>
              <a:ext uri="{FF2B5EF4-FFF2-40B4-BE49-F238E27FC236}">
                <a16:creationId xmlns:a16="http://schemas.microsoft.com/office/drawing/2014/main" id="{4B844DEA-C435-26E3-0041-4C1CB52CAB18}"/>
              </a:ext>
            </a:extLst>
          </p:cNvPr>
          <p:cNvSpPr txBox="1"/>
          <p:nvPr/>
        </p:nvSpPr>
        <p:spPr>
          <a:xfrm>
            <a:off x="218271" y="1294645"/>
            <a:ext cx="11383179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이후 분석에 사용된 데이터는 총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동영상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595FC-A725-F9EC-8878-D0923739377E}"/>
              </a:ext>
            </a:extLst>
          </p:cNvPr>
          <p:cNvSpPr txBox="1"/>
          <p:nvPr/>
        </p:nvSpPr>
        <p:spPr>
          <a:xfrm>
            <a:off x="3985581" y="1908404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분석용 데이터 일부분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52A5578-5002-4253-2A88-E9DF310AC835}"/>
              </a:ext>
            </a:extLst>
          </p:cNvPr>
          <p:cNvSpPr txBox="1"/>
          <p:nvPr/>
        </p:nvSpPr>
        <p:spPr>
          <a:xfrm>
            <a:off x="288733" y="5690109"/>
            <a:ext cx="11903267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일차적으로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된 데이터를 토대로 평균 감성 점수를 산출한 뒤 양상을 살펴봄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위해 감성 분석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가지 방법론의 평균을 비교하고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데이터의 변화에 따른 양상을 살핌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81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B8BC2F9A-F6E0-3321-A9DA-9F77036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240276"/>
            <a:ext cx="5277119" cy="259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86986" y="957391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98304"/>
              </p:ext>
            </p:extLst>
          </p:nvPr>
        </p:nvGraphicFramePr>
        <p:xfrm>
          <a:off x="500765" y="1542879"/>
          <a:ext cx="6280796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183">
                  <a:extLst>
                    <a:ext uri="{9D8B030D-6E8A-4147-A177-3AD203B41FA5}">
                      <a16:colId xmlns:a16="http://schemas.microsoft.com/office/drawing/2014/main" val="3699623951"/>
                    </a:ext>
                  </a:extLst>
                </a:gridCol>
                <a:gridCol w="1213164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(GPT)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0.4719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0.5713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0.5813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8965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26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0.5541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3595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총 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8924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2325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214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유저당 채팅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70355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161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4899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77398"/>
                  </a:ext>
                </a:extLst>
              </a:tr>
            </a:tbl>
          </a:graphicData>
        </a:graphic>
      </p:graphicFrame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6847438" y="813281"/>
            <a:ext cx="5368701" cy="171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세 가지의 감성분석의 평균 감성 점수를 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정규성이 가정되지 않아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ANOVA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 불가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2.18e-25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평균은 유의미하게 차이가 있음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사후 분석 결과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통계적으로 차이가 없음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본 연구에서는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결과를 사용함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C3807E-210F-FAF2-C019-6ED402AF032E}"/>
              </a:ext>
            </a:extLst>
          </p:cNvPr>
          <p:cNvGraphicFramePr>
            <a:graphicFrameLocks noGrp="1"/>
          </p:cNvGraphicFramePr>
          <p:nvPr/>
        </p:nvGraphicFramePr>
        <p:xfrm>
          <a:off x="6989275" y="2590629"/>
          <a:ext cx="5085029" cy="143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3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4620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</a:tblGrid>
              <a:tr h="32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감성사전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KoBERT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감성사전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KoBERT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0.3648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</a:tbl>
          </a:graphicData>
        </a:graphic>
      </p:graphicFrame>
      <p:sp>
        <p:nvSpPr>
          <p:cNvPr id="23" name="TextBox 12">
            <a:extLst>
              <a:ext uri="{FF2B5EF4-FFF2-40B4-BE49-F238E27FC236}">
                <a16:creationId xmlns:a16="http://schemas.microsoft.com/office/drawing/2014/main" id="{7FD7DB2E-A381-DE8A-90AC-58218972A432}"/>
              </a:ext>
            </a:extLst>
          </p:cNvPr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1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4B68-BD83-DA70-3C1B-AFE928EA0FCD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618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155516" y="768912"/>
            <a:ext cx="11880967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감성 분석 결과를 바탕으로 데이터의 양상을 살펴봄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채팅의 수가 매우 적거나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수가 매우 적은 경우에 값들이 몰려 있는 것이 관찰되었고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이를 제거함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4B68-BD83-DA70-3C1B-AFE928EA0FCD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8AF3F0A9-8555-4D1B-9AF5-4C97056F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90" y="1499912"/>
            <a:ext cx="3407713" cy="2531112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C0E03F-C541-C2DB-7AB5-4EF80A2F1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86342"/>
              </p:ext>
            </p:extLst>
          </p:nvPr>
        </p:nvGraphicFramePr>
        <p:xfrm>
          <a:off x="331179" y="1499912"/>
          <a:ext cx="1902170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889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53278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3A612C9-E2AD-A477-4E99-788657E69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72" y="4016538"/>
            <a:ext cx="3442546" cy="2531113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318C48-A553-516F-BA12-FA142647C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08226"/>
              </p:ext>
            </p:extLst>
          </p:nvPr>
        </p:nvGraphicFramePr>
        <p:xfrm>
          <a:off x="331178" y="3961666"/>
          <a:ext cx="1902169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72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7447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190F025-A6D3-CD79-5875-CC3A8293D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18" y="1591988"/>
            <a:ext cx="6335620" cy="2346960"/>
          </a:xfrm>
          <a:prstGeom prst="rect">
            <a:avLst/>
          </a:prstGeom>
        </p:spPr>
      </p:pic>
      <p:pic>
        <p:nvPicPr>
          <p:cNvPr id="17" name="그림 16" descr="차트이(가) 표시된 사진&#10;&#10;자동 생성된 설명">
            <a:extLst>
              <a:ext uri="{FF2B5EF4-FFF2-40B4-BE49-F238E27FC236}">
                <a16:creationId xmlns:a16="http://schemas.microsoft.com/office/drawing/2014/main" id="{FD79F5D5-649F-EA2A-3CC2-2AAA24F50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18" y="4108614"/>
            <a:ext cx="6335620" cy="2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611C1-391A-E855-4BC2-8D599106DA6A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E60179-6CD5-5EEE-0B8A-841890A2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36" y="959576"/>
            <a:ext cx="4342659" cy="42715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01B765F-F187-649F-DF6A-4B2408BB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943" y="959576"/>
            <a:ext cx="4342788" cy="427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9D8C5829-8FC7-551B-2CDC-A66FB5B4A0AA}"/>
              </a:ext>
            </a:extLst>
          </p:cNvPr>
          <p:cNvSpPr txBox="1"/>
          <p:nvPr/>
        </p:nvSpPr>
        <p:spPr>
          <a:xfrm>
            <a:off x="441266" y="5756437"/>
            <a:ext cx="11880967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해당 그림의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축은 사용가능한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메타데이터이며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축은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점수임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데이터의 개수를 제한하며 관찰한 결과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이후로는 변화가 거의 없다 판단하여 이를 기준으로 다시 한 번 데이터를 가공 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채팅의 수가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미만인 모든 데이터를 삭제함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B75CC-9482-181D-75C6-8B6B27830033}"/>
              </a:ext>
            </a:extLst>
          </p:cNvPr>
          <p:cNvSpPr txBox="1"/>
          <p:nvPr/>
        </p:nvSpPr>
        <p:spPr>
          <a:xfrm>
            <a:off x="1557296" y="540238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 데이터가 최소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ADF83-96EB-CB0F-2680-6089A6AAA240}"/>
              </a:ext>
            </a:extLst>
          </p:cNvPr>
          <p:cNvSpPr txBox="1"/>
          <p:nvPr/>
        </p:nvSpPr>
        <p:spPr>
          <a:xfrm>
            <a:off x="6987041" y="5411784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 데이터가 최소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</a:t>
            </a:r>
          </a:p>
        </p:txBody>
      </p:sp>
    </p:spTree>
    <p:extLst>
      <p:ext uri="{BB962C8B-B14F-4D97-AF65-F5344CB8AC3E}">
        <p14:creationId xmlns:p14="http://schemas.microsoft.com/office/powerpoint/2010/main" val="88773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E0E284-203D-6E96-D61B-CDF8C098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9511"/>
              </p:ext>
            </p:extLst>
          </p:nvPr>
        </p:nvGraphicFramePr>
        <p:xfrm>
          <a:off x="218269" y="1672516"/>
          <a:ext cx="11811486" cy="2488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74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1071062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</a:tblGrid>
              <a:tr h="3548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구독자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시청자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좋아요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채팅 유저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채팅 유저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일반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이벤트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인사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질문 채팅 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27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272.73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809.16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676.32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48.18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1.0846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2.4375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3.6757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39,693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390,000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291,052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150,396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2,442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63.6800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4,168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3,578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7" name="TextBox 12">
            <a:extLst>
              <a:ext uri="{FF2B5EF4-FFF2-40B4-BE49-F238E27FC236}">
                <a16:creationId xmlns:a16="http://schemas.microsoft.com/office/drawing/2014/main" id="{4B844DEA-C435-26E3-0041-4C1CB52CAB18}"/>
              </a:ext>
            </a:extLst>
          </p:cNvPr>
          <p:cNvSpPr txBox="1"/>
          <p:nvPr/>
        </p:nvSpPr>
        <p:spPr>
          <a:xfrm>
            <a:off x="218269" y="1084726"/>
            <a:ext cx="11383179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이후 분석에 사용된 데이터는 총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동영상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677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595FC-A725-F9EC-8878-D0923739377E}"/>
              </a:ext>
            </a:extLst>
          </p:cNvPr>
          <p:cNvSpPr txBox="1"/>
          <p:nvPr/>
        </p:nvSpPr>
        <p:spPr>
          <a:xfrm>
            <a:off x="4002589" y="1415694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분석용 데이터 전체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E7BCDD-23DF-9311-60A8-6917C1CE8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40737"/>
              </p:ext>
            </p:extLst>
          </p:nvPr>
        </p:nvGraphicFramePr>
        <p:xfrm>
          <a:off x="218269" y="4161010"/>
          <a:ext cx="11811486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74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1071062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</a:tblGrid>
              <a:tr h="2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이벤트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인사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질문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긍정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부정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중립 채팅 수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긍정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부정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중립 채팅 비율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평균 감성 점수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0.0499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442.28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0.4487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0.5733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-0.2000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0.0436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0.3582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0.4500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0.5883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0.5882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0.7222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217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0.5044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0.3045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0.5806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2,972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2,375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1.0000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0.2857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1.0000 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1.1818 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5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536C323-34AA-6BAF-C5D7-BD5D62553F8F}"/>
              </a:ext>
            </a:extLst>
          </p:cNvPr>
          <p:cNvSpPr txBox="1"/>
          <p:nvPr/>
        </p:nvSpPr>
        <p:spPr>
          <a:xfrm>
            <a:off x="311054" y="2123986"/>
            <a:ext cx="5156296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본 연구에서는 선별된 데이터의 채팅데이터를 이용하여 키워드 네트워크 분석을 실시함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먼저 키워드 간 동시 출현 빈도를 탐색하기 위하여 연관 분석의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Apriori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알고리즘을 이용하여 동시 출현 빈도를 구함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이렇게 산출된 단어의 동시 출현 빈도 데이터를 이용하여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Python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의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NetworkX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라이브러리를 이용하여 그래프를 생성함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이후 생성된 그래프를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Gephi 0.1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을 이용하여 시각화 및 분석하였음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B28F6880-CABA-9D4C-5B62-E56547FC9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821193"/>
              </p:ext>
            </p:extLst>
          </p:nvPr>
        </p:nvGraphicFramePr>
        <p:xfrm>
          <a:off x="5991225" y="2604406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연결 정도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(Degree)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5.681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 지름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(Diameter)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그래프 밀도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(Graph Density)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0.009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모듈성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(Modularity)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0.411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Coefficient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0.631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경로 길이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(Avg. Path Length)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2.91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19296CB-33EB-9747-11AE-72074857A724}"/>
              </a:ext>
            </a:extLst>
          </p:cNvPr>
          <p:cNvSpPr txBox="1"/>
          <p:nvPr/>
        </p:nvSpPr>
        <p:spPr>
          <a:xfrm>
            <a:off x="6502104" y="224838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그래프의 정보</a:t>
            </a:r>
          </a:p>
        </p:txBody>
      </p:sp>
    </p:spTree>
    <p:extLst>
      <p:ext uri="{BB962C8B-B14F-4D97-AF65-F5344CB8AC3E}">
        <p14:creationId xmlns:p14="http://schemas.microsoft.com/office/powerpoint/2010/main" val="231523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37026" y="938581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84759A7-C252-1CA4-6015-ED2F2A49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5767" r="7623" b="5714"/>
          <a:stretch/>
        </p:blipFill>
        <p:spPr>
          <a:xfrm>
            <a:off x="213030" y="1371346"/>
            <a:ext cx="6734908" cy="5358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02B18-DDA3-729E-7720-5D808BC7CAE9}"/>
              </a:ext>
            </a:extLst>
          </p:cNvPr>
          <p:cNvSpPr txBox="1"/>
          <p:nvPr/>
        </p:nvSpPr>
        <p:spPr>
          <a:xfrm>
            <a:off x="1673215" y="6397710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그래프 네트워크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179F214-004A-EEFB-6253-7D0DB4F6408B}"/>
              </a:ext>
            </a:extLst>
          </p:cNvPr>
          <p:cNvSpPr txBox="1"/>
          <p:nvPr/>
        </p:nvSpPr>
        <p:spPr>
          <a:xfrm>
            <a:off x="6503251" y="1156301"/>
            <a:ext cx="5371891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모듈성을 이용하여 전체 그래프의 하위 커뮤니티를 탐색함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비율이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1%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아래인 하위 커뮤니티는 분석에 포함하지 않았음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통해 본 연구에서는 하위 커뮤니티의 개수를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파악하고 해당 커뮤니티를 몇 가지로 구분하였음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9CFBFF0B-9C04-E201-96BB-50E030844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35106"/>
              </p:ext>
            </p:extLst>
          </p:nvPr>
        </p:nvGraphicFramePr>
        <p:xfrm>
          <a:off x="6771050" y="3654510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커뮤니티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구매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인증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24.28%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기대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13.58%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예약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기타 문의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9.58%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아동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7.83%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놀이동산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7.19%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가격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6.39%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988637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겨울여행지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4.15%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553889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통신 요금제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3.83%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642411"/>
                  </a:ext>
                </a:extLst>
              </a:tr>
              <a:tr h="21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여름여행지 관련 토픽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1.92%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2285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2BC552-5C10-7D7C-C8DC-85D43DF78B3C}"/>
              </a:ext>
            </a:extLst>
          </p:cNvPr>
          <p:cNvSpPr txBox="1"/>
          <p:nvPr/>
        </p:nvSpPr>
        <p:spPr>
          <a:xfrm>
            <a:off x="7281929" y="3323985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하위 커뮤니티 및 비율</a:t>
            </a:r>
          </a:p>
        </p:txBody>
      </p:sp>
    </p:spTree>
    <p:extLst>
      <p:ext uri="{BB962C8B-B14F-4D97-AF65-F5344CB8AC3E}">
        <p14:creationId xmlns:p14="http://schemas.microsoft.com/office/powerpoint/2010/main" val="408059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3626</Words>
  <Application>Microsoft Office PowerPoint</Application>
  <PresentationFormat>와이드스크린</PresentationFormat>
  <Paragraphs>965</Paragraphs>
  <Slides>30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E2 J</cp:lastModifiedBy>
  <cp:revision>174</cp:revision>
  <dcterms:created xsi:type="dcterms:W3CDTF">2023-04-22T00:51:40Z</dcterms:created>
  <dcterms:modified xsi:type="dcterms:W3CDTF">2023-04-28T16:50:31Z</dcterms:modified>
</cp:coreProperties>
</file>